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2" r:id="rId3"/>
    <p:sldId id="289" r:id="rId4"/>
    <p:sldId id="258" r:id="rId5"/>
    <p:sldId id="273" r:id="rId6"/>
    <p:sldId id="290" r:id="rId7"/>
    <p:sldId id="291" r:id="rId8"/>
    <p:sldId id="287" r:id="rId9"/>
    <p:sldId id="276" r:id="rId10"/>
    <p:sldId id="292" r:id="rId11"/>
    <p:sldId id="293" r:id="rId12"/>
    <p:sldId id="264" r:id="rId13"/>
    <p:sldId id="294" r:id="rId14"/>
    <p:sldId id="269" r:id="rId15"/>
    <p:sldId id="295" r:id="rId16"/>
    <p:sldId id="270" r:id="rId17"/>
    <p:sldId id="296" r:id="rId18"/>
    <p:sldId id="280" r:id="rId19"/>
    <p:sldId id="297" r:id="rId20"/>
    <p:sldId id="298" r:id="rId21"/>
    <p:sldId id="271" r:id="rId22"/>
    <p:sldId id="272"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Дом" initials="к"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317"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BC84C18-7AB8-4C32-B4C2-DF799975A971}" type="datetimeFigureOut">
              <a:rPr lang="ru-RU" smtClean="0"/>
              <a:t>20.08.2024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16CC0D8-3481-461A-9875-EAF515A98A9E}"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BC84C18-7AB8-4C32-B4C2-DF799975A971}" type="datetimeFigureOut">
              <a:rPr lang="ru-RU" smtClean="0"/>
              <a:t>20.08.2024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16CC0D8-3481-461A-9875-EAF515A98A9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9BC84C18-7AB8-4C32-B4C2-DF799975A971}" type="datetimeFigureOut">
              <a:rPr lang="ru-RU" smtClean="0"/>
              <a:t>20.08.2024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16CC0D8-3481-461A-9875-EAF515A98A9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BC84C18-7AB8-4C32-B4C2-DF799975A971}" type="datetimeFigureOut">
              <a:rPr lang="ru-RU" smtClean="0"/>
              <a:t>20.08.2024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16CC0D8-3481-461A-9875-EAF515A98A9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BC84C18-7AB8-4C32-B4C2-DF799975A971}" type="datetimeFigureOut">
              <a:rPr lang="ru-RU" smtClean="0"/>
              <a:t>20.08.2024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D16CC0D8-3481-461A-9875-EAF515A98A9E}"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BC84C18-7AB8-4C32-B4C2-DF799975A971}" type="datetimeFigureOut">
              <a:rPr lang="ru-RU" smtClean="0"/>
              <a:t>20.08.2024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16CC0D8-3481-461A-9875-EAF515A98A9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BC84C18-7AB8-4C32-B4C2-DF799975A971}" type="datetimeFigureOut">
              <a:rPr lang="ru-RU" smtClean="0"/>
              <a:t>20.08.2024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16CC0D8-3481-461A-9875-EAF515A98A9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BC84C18-7AB8-4C32-B4C2-DF799975A971}" type="datetimeFigureOut">
              <a:rPr lang="ru-RU" smtClean="0"/>
              <a:t>20.08.2024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16CC0D8-3481-461A-9875-EAF515A98A9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9BC84C18-7AB8-4C32-B4C2-DF799975A971}" type="datetimeFigureOut">
              <a:rPr lang="ru-RU" smtClean="0"/>
              <a:t>20.08.2024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D16CC0D8-3481-461A-9875-EAF515A98A9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BC84C18-7AB8-4C32-B4C2-DF799975A971}" type="datetimeFigureOut">
              <a:rPr lang="ru-RU" smtClean="0"/>
              <a:t>20.08.2024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16CC0D8-3481-461A-9875-EAF515A98A9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9BC84C18-7AB8-4C32-B4C2-DF799975A971}" type="datetimeFigureOut">
              <a:rPr lang="ru-RU" smtClean="0"/>
              <a:t>20.08.2024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16CC0D8-3481-461A-9875-EAF515A98A9E}"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BC84C18-7AB8-4C32-B4C2-DF799975A971}" type="datetimeFigureOut">
              <a:rPr lang="ru-RU" smtClean="0"/>
              <a:t>20.08.2024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16CC0D8-3481-461A-9875-EAF515A98A9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4400" dirty="0" smtClean="0">
                <a:latin typeface="Times New Roman" pitchFamily="18" charset="0"/>
                <a:cs typeface="Times New Roman" pitchFamily="18" charset="0"/>
              </a:rPr>
              <a:t>Методический</a:t>
            </a:r>
            <a:r>
              <a:rPr lang="ru-RU" sz="6000" dirty="0" smtClean="0">
                <a:latin typeface="Times New Roman" pitchFamily="18" charset="0"/>
                <a:cs typeface="Times New Roman" pitchFamily="18" charset="0"/>
              </a:rPr>
              <a:t> анализ ЕГЭ по физике</a:t>
            </a:r>
            <a:endParaRPr lang="ru-RU" sz="6000"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r>
              <a:rPr lang="ru-RU" dirty="0" smtClean="0"/>
              <a:t>202</a:t>
            </a:r>
            <a:r>
              <a:rPr lang="en-US" dirty="0" smtClean="0"/>
              <a:t>3</a:t>
            </a:r>
            <a:r>
              <a:rPr lang="ru-RU" dirty="0" smtClean="0"/>
              <a:t>-202</a:t>
            </a:r>
            <a:r>
              <a:rPr lang="en-US" dirty="0" smtClean="0"/>
              <a:t>4</a:t>
            </a:r>
            <a:r>
              <a:rPr lang="ru-RU" dirty="0" smtClean="0"/>
              <a:t> </a:t>
            </a:r>
            <a:r>
              <a:rPr lang="ru-RU" dirty="0" smtClean="0"/>
              <a:t>учебный год</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Повышенный уровень сложности   (2 балла)</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359" y="2060848"/>
            <a:ext cx="7949720"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30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Повышенный уровень сложности   (2 балла)</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134330" cy="366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5157192"/>
            <a:ext cx="7134331"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96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latin typeface="Times New Roman" pitchFamily="18" charset="0"/>
                <a:cs typeface="Times New Roman" pitchFamily="18" charset="0"/>
              </a:rPr>
              <a:t>Задание 21   высокого уровня сложности -качественная </a:t>
            </a:r>
            <a:r>
              <a:rPr lang="ru-RU" sz="2800" dirty="0" smtClean="0">
                <a:latin typeface="Times New Roman" pitchFamily="18" charset="0"/>
                <a:cs typeface="Times New Roman" pitchFamily="18" charset="0"/>
              </a:rPr>
              <a:t>задача</a:t>
            </a:r>
            <a:endParaRPr lang="ru-RU" sz="2800" dirty="0">
              <a:latin typeface="Times New Roman" pitchFamily="18" charset="0"/>
              <a:cs typeface="Times New Roman" pitchFamily="18" charset="0"/>
            </a:endParaRP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91" y="2780928"/>
            <a:ext cx="812255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dirty="0"/>
              <a:t>Задание 21   высокого уровня сложности -качественная задача</a:t>
            </a: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757" y="2835191"/>
            <a:ext cx="7453603" cy="1788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01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atin typeface="Times New Roman" pitchFamily="18" charset="0"/>
                <a:cs typeface="Times New Roman" pitchFamily="18" charset="0"/>
              </a:rPr>
              <a:t>Задачи № </a:t>
            </a:r>
            <a:r>
              <a:rPr lang="ru-RU" b="1" dirty="0" smtClean="0">
                <a:latin typeface="Times New Roman" pitchFamily="18" charset="0"/>
                <a:cs typeface="Times New Roman" pitchFamily="18" charset="0"/>
              </a:rPr>
              <a:t> 22-23 (2 балла)</a:t>
            </a:r>
            <a:endParaRPr lang="ru-RU" dirty="0">
              <a:latin typeface="Times New Roman" pitchFamily="18" charset="0"/>
              <a:cs typeface="Times New Roman" pitchFamily="18" charset="0"/>
            </a:endParaRP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009" y="1916832"/>
            <a:ext cx="7917050"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10" y="4221088"/>
            <a:ext cx="806182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Задачи №  22-23 (2 балла)</a:t>
            </a: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685" y="2204864"/>
            <a:ext cx="7992324" cy="264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2293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latin typeface="Times New Roman" pitchFamily="18" charset="0"/>
                <a:cs typeface="Times New Roman" pitchFamily="18" charset="0"/>
              </a:rPr>
              <a:t>Задача 24-25 (3 балла)</a:t>
            </a:r>
            <a:endParaRPr lang="ru-RU" sz="4400" dirty="0">
              <a:latin typeface="Times New Roman" pitchFamily="18" charset="0"/>
              <a:cs typeface="Times New Roman" pitchFamily="18" charset="0"/>
            </a:endParaRP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475" y="1700808"/>
            <a:ext cx="7359099"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Задача </a:t>
            </a:r>
            <a:r>
              <a:rPr lang="ru-RU" dirty="0" smtClean="0"/>
              <a:t>24-25 (3 балла)</a:t>
            </a:r>
            <a:endParaRPr lang="ru-RU"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99" y="2348880"/>
            <a:ext cx="7305962" cy="2533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54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Обоснование</a:t>
            </a:r>
            <a:endParaRPr lang="ru-RU" dirty="0"/>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88840"/>
            <a:ext cx="7427168" cy="3153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t>Задача 26 высокого уровня сложности (1балл- обоснование     +   3 балла решение</a:t>
            </a:r>
            <a:endParaRPr lang="ru-RU" sz="2800" dirty="0"/>
          </a:p>
        </p:txBody>
      </p:sp>
      <p:sp>
        <p:nvSpPr>
          <p:cNvPr id="3" name="Объект 2"/>
          <p:cNvSpPr>
            <a:spLocks noGrp="1"/>
          </p:cNvSpPr>
          <p:nvPr>
            <p:ph idx="1"/>
          </p:nvPr>
        </p:nvSpPr>
        <p:spPr/>
        <p:txBody>
          <a:bodyPr>
            <a:normAutofit/>
          </a:bodyPr>
          <a:lstStyle/>
          <a:p>
            <a:pPr marL="0" indent="0" algn="just">
              <a:buNone/>
            </a:pPr>
            <a:r>
              <a:rPr lang="ru-RU" sz="2000" dirty="0"/>
              <a:t>Небольшой брусок массой m = 100 г, скользящий по гладкой горизонтальной поверхности, абсолютно </a:t>
            </a:r>
            <a:r>
              <a:rPr lang="ru-RU" sz="2000" dirty="0" err="1"/>
              <a:t>неупруго</a:t>
            </a:r>
            <a:r>
              <a:rPr lang="ru-RU" sz="2000" dirty="0"/>
              <a:t> сталкивается </a:t>
            </a:r>
            <a:r>
              <a:rPr lang="ru-RU" sz="2000" dirty="0" smtClean="0"/>
              <a:t>с неподвижным </a:t>
            </a:r>
            <a:r>
              <a:rPr lang="ru-RU" sz="2000" dirty="0"/>
              <a:t>телом массой M = 3m. При дальнейшем поступательном движении тела налетают на недеформированную </a:t>
            </a:r>
            <a:r>
              <a:rPr lang="ru-RU" sz="2000" dirty="0" smtClean="0"/>
              <a:t>пружину, одним </a:t>
            </a:r>
            <a:r>
              <a:rPr lang="ru-RU" sz="2000" dirty="0"/>
              <a:t>концом прикреплённую к стене (см. рисунок). С какой скоростью v двигался брусок до столкновения, если после </a:t>
            </a:r>
            <a:r>
              <a:rPr lang="ru-RU" sz="2000" dirty="0" smtClean="0"/>
              <a:t>абсолютно неупругого </a:t>
            </a:r>
            <a:r>
              <a:rPr lang="ru-RU" sz="2000" dirty="0"/>
              <a:t>удара бруски вернутся в точку столкновения спустя время t = 1,7 с? Жёсткость пружины k = 40 Н/м, а расстояние </a:t>
            </a:r>
            <a:r>
              <a:rPr lang="ru-RU" sz="2000" dirty="0" smtClean="0"/>
              <a:t>от точки </a:t>
            </a:r>
            <a:r>
              <a:rPr lang="ru-RU" sz="2000" dirty="0"/>
              <a:t>столкновения до пружины L = 25 см. Обоснуйте применимость используемых законов к решению задачи</a:t>
            </a:r>
            <a:r>
              <a:rPr lang="ru-RU" dirty="0"/>
              <a:t>.</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5013176"/>
            <a:ext cx="33718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57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a:t>
            </a:r>
            <a:r>
              <a:rPr lang="ru-RU" sz="6600" dirty="0" smtClean="0">
                <a:latin typeface="Times New Roman" pitchFamily="18" charset="0"/>
                <a:cs typeface="Times New Roman" pitchFamily="18" charset="0"/>
              </a:rPr>
              <a:t>ЕГЭ </a:t>
            </a:r>
            <a:r>
              <a:rPr lang="ru-RU" sz="6600" dirty="0" smtClean="0">
                <a:latin typeface="Times New Roman" pitchFamily="18" charset="0"/>
                <a:cs typeface="Times New Roman" pitchFamily="18" charset="0"/>
              </a:rPr>
              <a:t>202</a:t>
            </a:r>
            <a:r>
              <a:rPr lang="en-US" sz="6600" dirty="0" smtClean="0">
                <a:latin typeface="Times New Roman" pitchFamily="18" charset="0"/>
                <a:cs typeface="Times New Roman" pitchFamily="18" charset="0"/>
              </a:rPr>
              <a:t>4</a:t>
            </a:r>
            <a:r>
              <a:rPr lang="ru-RU" sz="6600" dirty="0" smtClean="0">
                <a:latin typeface="Times New Roman" pitchFamily="18" charset="0"/>
                <a:cs typeface="Times New Roman" pitchFamily="18" charset="0"/>
              </a:rPr>
              <a:t> </a:t>
            </a:r>
            <a:r>
              <a:rPr lang="ru-RU" sz="6600" dirty="0" smtClean="0">
                <a:latin typeface="Times New Roman" pitchFamily="18" charset="0"/>
                <a:cs typeface="Times New Roman" pitchFamily="18" charset="0"/>
              </a:rPr>
              <a:t>год</a:t>
            </a:r>
            <a:endParaRPr lang="ru-RU" sz="6600"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580845"/>
            <a:ext cx="7056784" cy="5126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Обоснование (1 балл)</a:t>
            </a:r>
            <a:endParaRPr lang="ru-RU"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575" y="1700808"/>
            <a:ext cx="7869965"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354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latin typeface="Times New Roman" pitchFamily="18" charset="0"/>
                <a:cs typeface="Times New Roman" pitchFamily="18" charset="0"/>
              </a:rPr>
              <a:t>Методические рекомендации</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55000" lnSpcReduction="20000"/>
          </a:bodyPr>
          <a:lstStyle/>
          <a:p>
            <a:r>
              <a:rPr lang="ru-RU" dirty="0">
                <a:latin typeface="Times New Roman" pitchFamily="18" charset="0"/>
                <a:cs typeface="Times New Roman" pitchFamily="18" charset="0"/>
              </a:rPr>
              <a:t>По итогам ЕГЭ – </a:t>
            </a:r>
            <a:r>
              <a:rPr lang="ru-RU" dirty="0" smtClean="0">
                <a:latin typeface="Times New Roman" pitchFamily="18" charset="0"/>
                <a:cs typeface="Times New Roman" pitchFamily="18" charset="0"/>
              </a:rPr>
              <a:t>2024 </a:t>
            </a:r>
            <a:r>
              <a:rPr lang="ru-RU" dirty="0">
                <a:latin typeface="Times New Roman" pitchFamily="18" charset="0"/>
                <a:cs typeface="Times New Roman" pitchFamily="18" charset="0"/>
              </a:rPr>
              <a:t>по физике можно предложить некоторые общие </a:t>
            </a:r>
            <a:r>
              <a:rPr lang="ru-RU" b="1" dirty="0">
                <a:latin typeface="Times New Roman" pitchFamily="18" charset="0"/>
                <a:cs typeface="Times New Roman" pitchFamily="18" charset="0"/>
              </a:rPr>
              <a:t>рекомендации, направленные на совершенствование процесса преподавания предмета в образовательных учреждениях и подготовку учащихся средней школы к ЕГЭ – </a:t>
            </a:r>
            <a:r>
              <a:rPr lang="ru-RU" b="1" dirty="0" smtClean="0">
                <a:latin typeface="Times New Roman" pitchFamily="18" charset="0"/>
                <a:cs typeface="Times New Roman" pitchFamily="18" charset="0"/>
              </a:rPr>
              <a:t>2025:</a:t>
            </a:r>
            <a:endParaRPr lang="ru-RU" dirty="0">
              <a:latin typeface="Times New Roman" pitchFamily="18" charset="0"/>
              <a:cs typeface="Times New Roman" pitchFamily="18" charset="0"/>
            </a:endParaRPr>
          </a:p>
          <a:p>
            <a:pPr lvl="0"/>
            <a:r>
              <a:rPr lang="ru-RU" dirty="0">
                <a:latin typeface="Times New Roman" pitchFamily="18" charset="0"/>
                <a:cs typeface="Times New Roman" pitchFamily="18" charset="0"/>
              </a:rPr>
              <a:t>Необходимо обратить особое внимание на внедрение в практику личностно-ориентированного подхода в обучении, которое позволит усилить внимание к формированию базовых умений у тех учащихся, кто не ориентирован на более глубокое изучение физики, а также обеспечить продвижение учащихся, имеющих возможность и желание изучать физику на профильном уровне.</a:t>
            </a:r>
          </a:p>
          <a:p>
            <a:pPr lvl="0"/>
            <a:r>
              <a:rPr lang="ru-RU" dirty="0">
                <a:latin typeface="Times New Roman" pitchFamily="18" charset="0"/>
                <a:cs typeface="Times New Roman" pitchFamily="18" charset="0"/>
              </a:rPr>
              <a:t>Организацию подготовки выпускников с применением кодификатора, обобщение наиболее значимых тем, с отработкой соответствующих навыков.</a:t>
            </a:r>
          </a:p>
          <a:p>
            <a:pPr lvl="0"/>
            <a:r>
              <a:rPr lang="ru-RU" dirty="0">
                <a:latin typeface="Times New Roman" pitchFamily="18" charset="0"/>
                <a:cs typeface="Times New Roman" pitchFamily="18" charset="0"/>
              </a:rPr>
              <a:t>Изучение демонстрационного варианта </a:t>
            </a:r>
            <a:r>
              <a:rPr lang="ru-RU" dirty="0" smtClean="0">
                <a:latin typeface="Times New Roman" pitchFamily="18" charset="0"/>
                <a:cs typeface="Times New Roman" pitchFamily="18" charset="0"/>
              </a:rPr>
              <a:t>2025 </a:t>
            </a:r>
            <a:r>
              <a:rPr lang="ru-RU" dirty="0">
                <a:latin typeface="Times New Roman" pitchFamily="18" charset="0"/>
                <a:cs typeface="Times New Roman" pitchFamily="18" charset="0"/>
              </a:rPr>
              <a:t>года, чтобы учителя и учащиеся получили представление об уровне трудности и типах заданий предстоящей экзаменационной работы.</a:t>
            </a:r>
          </a:p>
          <a:p>
            <a:pPr lvl="0"/>
            <a:r>
              <a:rPr lang="ru-RU" dirty="0">
                <a:latin typeface="Times New Roman" pitchFamily="18" charset="0"/>
                <a:cs typeface="Times New Roman" pitchFamily="18" charset="0"/>
              </a:rPr>
              <a:t>Организация уроков обобщающего повторения позволит систематизировать знания, полученные за курс средней школы.</a:t>
            </a:r>
          </a:p>
          <a:p>
            <a:pPr lvl="0"/>
            <a:r>
              <a:rPr lang="ru-RU" dirty="0">
                <a:latin typeface="Times New Roman" pitchFamily="18" charset="0"/>
                <a:cs typeface="Times New Roman" pitchFamily="18" charset="0"/>
              </a:rPr>
              <a:t>Решение задач высокого уровня, так как итоги экзамена показывают недостаточно высокий уровень выполнения учащимися задач, особенно практико-ориентированных.</a:t>
            </a:r>
          </a:p>
          <a:p>
            <a:pPr lvl="0"/>
            <a:r>
              <a:rPr lang="ru-RU" dirty="0">
                <a:latin typeface="Times New Roman" pitchFamily="18" charset="0"/>
                <a:cs typeface="Times New Roman" pitchFamily="18" charset="0"/>
              </a:rPr>
              <a:t>При подготовке хорошо успевающих учащихся к экзамену следует уделять больше внимания решению многошаговых задач, обучению составлению плана решения задачи и грамотному его оформлению.</a:t>
            </a:r>
          </a:p>
          <a:p>
            <a:pPr lvl="0"/>
            <a:r>
              <a:rPr lang="ru-RU" dirty="0">
                <a:latin typeface="Times New Roman" pitchFamily="18" charset="0"/>
                <a:cs typeface="Times New Roman" pitchFamily="18" charset="0"/>
              </a:rPr>
              <a:t>Выделение «проблемных» тем в каждом конкретном классе, ликвидация пробелов в знаниях и умения учащихся, корректировка индивидуальной подготовки к экзамену.</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latin typeface="Times New Roman" pitchFamily="18" charset="0"/>
                <a:cs typeface="Times New Roman" pitchFamily="18" charset="0"/>
              </a:rPr>
              <a:t>Методические рекомендации</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9416"/>
            <a:ext cx="7355160" cy="5131952"/>
          </a:xfrm>
        </p:spPr>
        <p:txBody>
          <a:bodyPr>
            <a:noAutofit/>
          </a:bodyPr>
          <a:lstStyle/>
          <a:p>
            <a:pPr lvl="0" algn="just"/>
            <a:r>
              <a:rPr lang="ru-RU" sz="1100" dirty="0">
                <a:latin typeface="Times New Roman" pitchFamily="18" charset="0"/>
                <a:cs typeface="Times New Roman" pitchFamily="18" charset="0"/>
              </a:rPr>
              <a:t>Повышение уровня практических навыков позволит учащимся успешно выполнить задания, избежав досадных ошибок, применяя рациональные методы решений.</a:t>
            </a:r>
          </a:p>
          <a:p>
            <a:pPr lvl="0" algn="just"/>
            <a:r>
              <a:rPr lang="ru-RU" sz="1100" dirty="0">
                <a:latin typeface="Times New Roman" pitchFamily="18" charset="0"/>
                <a:cs typeface="Times New Roman" pitchFamily="18" charset="0"/>
              </a:rPr>
              <a:t>Включение в тематические контрольные и самостоятельные работы заданий в тестовой форме, соблюдение временного режима, что позволит учащимся на экзамене рационально распределить свое время.</a:t>
            </a:r>
          </a:p>
          <a:p>
            <a:pPr lvl="0" algn="just"/>
            <a:r>
              <a:rPr lang="ru-RU" sz="1100" dirty="0">
                <a:latin typeface="Times New Roman" pitchFamily="18" charset="0"/>
                <a:cs typeface="Times New Roman" pitchFamily="18" charset="0"/>
              </a:rPr>
              <a:t>Использование тестирований в режиме «</a:t>
            </a:r>
            <a:r>
              <a:rPr lang="ru-RU" sz="1100" dirty="0" err="1">
                <a:latin typeface="Times New Roman" pitchFamily="18" charset="0"/>
                <a:cs typeface="Times New Roman" pitchFamily="18" charset="0"/>
              </a:rPr>
              <a:t>онлайн</a:t>
            </a:r>
            <a:r>
              <a:rPr lang="ru-RU" sz="1100" dirty="0">
                <a:latin typeface="Times New Roman" pitchFamily="18" charset="0"/>
                <a:cs typeface="Times New Roman" pitchFamily="18" charset="0"/>
              </a:rPr>
              <a:t>» также способствует повышению </a:t>
            </a:r>
            <a:r>
              <a:rPr lang="ru-RU" sz="1100" dirty="0" err="1">
                <a:latin typeface="Times New Roman" pitchFamily="18" charset="0"/>
                <a:cs typeface="Times New Roman" pitchFamily="18" charset="0"/>
              </a:rPr>
              <a:t>стрессоустойчивости</a:t>
            </a:r>
            <a:r>
              <a:rPr lang="ru-RU" sz="1100" dirty="0">
                <a:latin typeface="Times New Roman" pitchFamily="18" charset="0"/>
                <a:cs typeface="Times New Roman" pitchFamily="18" charset="0"/>
              </a:rPr>
              <a:t> учащихся.</a:t>
            </a:r>
          </a:p>
          <a:p>
            <a:pPr lvl="0" algn="just"/>
            <a:r>
              <a:rPr lang="ru-RU" sz="1100" dirty="0">
                <a:latin typeface="Times New Roman" pitchFamily="18" charset="0"/>
                <a:cs typeface="Times New Roman" pitchFamily="18" charset="0"/>
              </a:rPr>
              <a:t>Усиление практической направленности обучения, включение соответствующих заданий (графики реальных зависимостей, таблицы, текстовые задачи с построением физических моделей реальных ситуаций), что поможет учащимся применить свои знания в нестандартной ситуации.</a:t>
            </a:r>
          </a:p>
          <a:p>
            <a:pPr lvl="0" algn="just"/>
            <a:r>
              <a:rPr lang="ru-RU" sz="1100" dirty="0">
                <a:latin typeface="Times New Roman" pitchFamily="18" charset="0"/>
                <a:cs typeface="Times New Roman" pitchFamily="18" charset="0"/>
              </a:rPr>
              <a:t>Обратить особое внимание на выполнение лабораторных работ, их оформление, запись выводов для отработки необходимых навыков экспериментального исследования. </a:t>
            </a:r>
          </a:p>
          <a:p>
            <a:pPr lvl="0" algn="just"/>
            <a:r>
              <a:rPr lang="ru-RU" sz="1100" dirty="0">
                <a:latin typeface="Times New Roman" pitchFamily="18" charset="0"/>
                <a:cs typeface="Times New Roman" pitchFamily="18" charset="0"/>
              </a:rPr>
              <a:t>Проанализировать проблемы, возникшие в связи с   решением различных и  типов заданий КИМ 2023 необходимо на заседаниях РМО учителей физики.</a:t>
            </a:r>
          </a:p>
          <a:p>
            <a:pPr lvl="0" algn="just"/>
            <a:r>
              <a:rPr lang="ru-RU" sz="1100" dirty="0">
                <a:latin typeface="Times New Roman" pitchFamily="18" charset="0"/>
                <a:cs typeface="Times New Roman" pitchFamily="18" charset="0"/>
              </a:rPr>
              <a:t>Использовать при подготовке учащихся к ЕГЭ материалов открытого банка заданий, тренажёра, опубликованных на официальном сайте ФИПИ (</a:t>
            </a:r>
            <a:r>
              <a:rPr lang="ru-RU" sz="1100" dirty="0" smtClean="0">
                <a:latin typeface="Times New Roman" pitchFamily="18" charset="0"/>
                <a:cs typeface="Times New Roman" pitchFamily="18" charset="0"/>
              </a:rPr>
              <a:t>www.fipi.), что </a:t>
            </a:r>
            <a:r>
              <a:rPr lang="ru-RU" sz="1100" dirty="0">
                <a:latin typeface="Times New Roman" pitchFamily="18" charset="0"/>
                <a:cs typeface="Times New Roman" pitchFamily="18" charset="0"/>
              </a:rPr>
              <a:t>даст возможность готовиться качественно к экзамену. </a:t>
            </a:r>
          </a:p>
          <a:p>
            <a:pPr lvl="0" algn="just"/>
            <a:r>
              <a:rPr lang="ru-RU" sz="1100" dirty="0">
                <a:latin typeface="Times New Roman" pitchFamily="18" charset="0"/>
                <a:cs typeface="Times New Roman" pitchFamily="18" charset="0"/>
              </a:rPr>
              <a:t>Для всех групп учащихся процесс обучения будет более эффективным при использовании приемов активного самостоятельного обучения. Основной акцент здесь делается на осознание обучающимися задач обучения. Механизмом является качественная разработка учителем промежуточных планируемых результатов (тематических или на законченный блок уроков). Учащиеся заранее должны быть ознакомлены с этими планируемыми результатами, осознавать, что они должны выучить за ближайшие несколько уроков, какие задания должны научиться делать, каким образом это будет проверяться и оцениваться. Осознание задач обучения повышает самостоятельность, позволяет понимать школьнику, на какой ступени он находится в процессе обучения и как он может улучшить свои результаты. Открытость ближайших целей и задач обучения, четкие ориентиры в виде учебных заданий, которые нужно научиться выполнять, и заранее известные критерии оценивания результатов – это залог развития учебной самостоятельности, освоения навыков самообразования и высоких учебных достижений.</a:t>
            </a:r>
          </a:p>
          <a:p>
            <a:pPr algn="just"/>
            <a:endParaRPr lang="ru-RU" sz="11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53" y="260648"/>
            <a:ext cx="7808867"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80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600" dirty="0" smtClean="0">
                <a:latin typeface="Times New Roman" pitchFamily="18" charset="0"/>
                <a:cs typeface="Times New Roman" pitchFamily="18" charset="0"/>
              </a:rPr>
              <a:t>ЕГЭ </a:t>
            </a:r>
            <a:r>
              <a:rPr lang="ru-RU" sz="6600" dirty="0" smtClean="0">
                <a:latin typeface="Times New Roman" pitchFamily="18" charset="0"/>
                <a:cs typeface="Times New Roman" pitchFamily="18" charset="0"/>
              </a:rPr>
              <a:t>202</a:t>
            </a:r>
            <a:r>
              <a:rPr lang="en-US" sz="6600" dirty="0" smtClean="0">
                <a:latin typeface="Times New Roman" pitchFamily="18" charset="0"/>
                <a:cs typeface="Times New Roman" pitchFamily="18" charset="0"/>
              </a:rPr>
              <a:t>4</a:t>
            </a:r>
            <a:endParaRPr lang="ru-RU" sz="66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4000" dirty="0"/>
              <a:t>Максимальный балл получила ученица гимназии </a:t>
            </a:r>
          </a:p>
          <a:p>
            <a:r>
              <a:rPr lang="ru-RU" sz="4000" dirty="0"/>
              <a:t>Сучкова Дарья – 96 баллов.</a:t>
            </a:r>
          </a:p>
          <a:p>
            <a:r>
              <a:rPr lang="ru-RU" sz="4000" dirty="0"/>
              <a:t>В крае в 2024 году 100 баллов получили -  12 учащихся, а в 2023 году – 2 ученика.</a:t>
            </a:r>
          </a:p>
          <a:p>
            <a:endParaRPr lang="ru-RU"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latin typeface="Times New Roman" pitchFamily="18" charset="0"/>
                <a:cs typeface="Times New Roman" pitchFamily="18" charset="0"/>
              </a:rPr>
              <a:t>Базовый уровень </a:t>
            </a:r>
            <a:r>
              <a:rPr lang="ru-RU" dirty="0" smtClean="0">
                <a:latin typeface="Times New Roman" pitchFamily="18" charset="0"/>
                <a:cs typeface="Times New Roman" pitchFamily="18" charset="0"/>
              </a:rPr>
              <a:t>сложности (1 балл)</a:t>
            </a:r>
            <a:endParaRPr lang="ru-RU"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9076" y="1609725"/>
            <a:ext cx="6335247"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dirty="0"/>
              <a:t>Базовый уровень </a:t>
            </a:r>
            <a:r>
              <a:rPr lang="ru-RU" sz="4000" dirty="0" smtClean="0"/>
              <a:t>сложности</a:t>
            </a:r>
            <a:r>
              <a:rPr lang="en-US" sz="4000" dirty="0" smtClean="0"/>
              <a:t> (1 </a:t>
            </a:r>
            <a:r>
              <a:rPr lang="ru-RU" sz="4000" dirty="0" smtClean="0"/>
              <a:t>балл)</a:t>
            </a:r>
            <a:endParaRPr lang="ru-RU" sz="40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518" y="1916832"/>
            <a:ext cx="7648050" cy="3217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57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Базовый уровень сложности (1 балл)</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705" y="1628800"/>
            <a:ext cx="7153335" cy="118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212976"/>
            <a:ext cx="7388871"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3909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Базовый уровень сложности (1 балл</a:t>
            </a:r>
            <a:r>
              <a:rPr lang="ru-RU" dirty="0" smtClean="0"/>
              <a:t>)</a:t>
            </a:r>
            <a:endParaRPr lang="ru-RU"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26619"/>
            <a:ext cx="7200799" cy="5269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12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latin typeface="Times New Roman" pitchFamily="18" charset="0"/>
                <a:cs typeface="Times New Roman" pitchFamily="18" charset="0"/>
              </a:rPr>
              <a:t>Повышенный уровень сложности   (2 балла)</a:t>
            </a:r>
            <a:endParaRPr lang="ru-RU" dirty="0">
              <a:latin typeface="Times New Roman" pitchFamily="18" charset="0"/>
              <a:cs typeface="Times New Roman" pitchFamily="18" charset="0"/>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235" y="1988840"/>
            <a:ext cx="7339475"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218</TotalTime>
  <Words>770</Words>
  <Application>Microsoft Office PowerPoint</Application>
  <PresentationFormat>Экран (4:3)</PresentationFormat>
  <Paragraphs>42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Изящная</vt:lpstr>
      <vt:lpstr>Методический анализ ЕГЭ по физике</vt:lpstr>
      <vt:lpstr> ЕГЭ 2024 год</vt:lpstr>
      <vt:lpstr>Презентация PowerPoint</vt:lpstr>
      <vt:lpstr>ЕГЭ 2024</vt:lpstr>
      <vt:lpstr>Базовый уровень сложности (1 балл)</vt:lpstr>
      <vt:lpstr>Базовый уровень сложности (1 балл)</vt:lpstr>
      <vt:lpstr>Базовый уровень сложности (1 балл)</vt:lpstr>
      <vt:lpstr>Базовый уровень сложности (1 балл)</vt:lpstr>
      <vt:lpstr>Повышенный уровень сложности   (2 балла)</vt:lpstr>
      <vt:lpstr>Повышенный уровень сложности   (2 балла)</vt:lpstr>
      <vt:lpstr>Повышенный уровень сложности   (2 балла)</vt:lpstr>
      <vt:lpstr>Задание 21   высокого уровня сложности -качественная задача</vt:lpstr>
      <vt:lpstr>Задание 21   высокого уровня сложности -качественная задача</vt:lpstr>
      <vt:lpstr>Задачи №  22-23 (2 балла)</vt:lpstr>
      <vt:lpstr>Задачи №  22-23 (2 балла)</vt:lpstr>
      <vt:lpstr>Задача 24-25 (3 балла)</vt:lpstr>
      <vt:lpstr>Задача 24-25 (3 балла)</vt:lpstr>
      <vt:lpstr>Обоснование</vt:lpstr>
      <vt:lpstr>Задача 26 высокого уровня сложности (1балл- обоснование     +   3 балла решение</vt:lpstr>
      <vt:lpstr>Обоснование (1 балл)</vt:lpstr>
      <vt:lpstr>Методические рекомендации</vt:lpstr>
      <vt:lpstr>Методические рекомендации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Методический анализ ЕГЭ по физике</dc:title>
  <dc:creator>Дом</dc:creator>
  <cp:lastModifiedBy>Дом</cp:lastModifiedBy>
  <cp:revision>23</cp:revision>
  <dcterms:created xsi:type="dcterms:W3CDTF">2023-08-21T16:22:29Z</dcterms:created>
  <dcterms:modified xsi:type="dcterms:W3CDTF">2024-08-20T16:09:09Z</dcterms:modified>
</cp:coreProperties>
</file>